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6638"/>
  <p:embeddedFontLst>
    <p:embeddedFont>
      <p:font typeface="K2D" panose="00000500000000000000" pitchFamily="2" charset="-34"/>
      <p:regular r:id="rId10"/>
      <p:bold r:id="rId11"/>
      <p:italic r:id="rId12"/>
      <p:boldItalic r:id="rId13"/>
    </p:embeddedFont>
    <p:embeddedFont>
      <p:font typeface="K2D Light" panose="00000400000000000000" pitchFamily="2" charset="-34"/>
      <p:regular r:id="rId14"/>
      <p:italic r:id="rId15"/>
    </p:embeddedFont>
    <p:embeddedFont>
      <p:font typeface="K2D Medium" panose="00000600000000000000" pitchFamily="2" charset="-34"/>
      <p:regular r:id="rId16"/>
      <p:italic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</p:embeddedFontLst>
  <p:defaultTextStyle>
    <a:defPPr>
      <a:defRPr lang="da-DK"/>
    </a:defPPr>
    <a:lvl1pPr marL="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1pPr>
    <a:lvl2pPr marL="69260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2pPr>
    <a:lvl3pPr marL="13851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3pPr>
    <a:lvl4pPr marL="2077799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4pPr>
    <a:lvl5pPr marL="27703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5pPr>
    <a:lvl6pPr marL="3462995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6pPr>
    <a:lvl7pPr marL="4155591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7pPr>
    <a:lvl8pPr marL="48481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8pPr>
    <a:lvl9pPr marL="55407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B12D37-3BEC-600F-6914-80A07AD773D7}" v="13" dt="2026-08-10T12:05:41.8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8886" autoAdjust="0"/>
  </p:normalViewPr>
  <p:slideViewPr>
    <p:cSldViewPr snapToGrid="0">
      <p:cViewPr varScale="1">
        <p:scale>
          <a:sx n="76" d="100"/>
          <a:sy n="76" d="100"/>
        </p:scale>
        <p:origin x="18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03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I det her forløb skal vi arbejde med en rigtig arbejdsplads.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I dag skal I først lære virksomheden at </a:t>
            </a:r>
            <a:r>
              <a:rPr lang="da-DK" b="0" i="0">
                <a:effectLst/>
                <a:latin typeface="Segoe UI" panose="020B0502040204020203" pitchFamily="34" charset="0"/>
              </a:rPr>
              <a:t>kende.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/>
                <a:cs typeface="Segoe UI"/>
              </a:rPr>
              <a:t> Casen handler om Vejle Sygehus’ køkken – altså det sted, hvor der bliver lavet og serveret mad på sygehuset.</a:t>
            </a:r>
          </a:p>
          <a:p>
            <a:endParaRPr lang="da-DK" dirty="0"/>
          </a:p>
          <a:p>
            <a:pPr>
              <a:lnSpc>
                <a:spcPts val="1500"/>
              </a:lnSpc>
            </a:pPr>
            <a:endParaRPr lang="da-DK" dirty="0">
              <a:solidFill>
                <a:srgbClr val="444444"/>
              </a:solidFill>
            </a:endParaRPr>
          </a:p>
          <a:p>
            <a:pPr>
              <a:lnSpc>
                <a:spcPts val="1500"/>
              </a:lnSpc>
            </a:pPr>
            <a:r>
              <a:rPr lang="da-DK" i="1"/>
              <a:t>Klik på video-ikonet for at åbne hjemmesiden med billed- og videomateriale til virksomheden.</a:t>
            </a: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1257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Vejle Sygehus er et hospital i Region Syddanmark.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Det er et sted, hvor der hver dag kommer mange mennesker – både patienter, pårørende og ansatte.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Sygehuset er i gang hele døgnet, og derfor skal alle funktioner også fungere hele tiden.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493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Et køkken på et sygehus laver ikke bare mad som i et almindelig skolekøkken.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Maden skal tilpasses forskellige behov – fx patienter med nedsat appetit og behov for ekstra energi og protein.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Køkkenet laver mad til både ansatte, gæster og patienter.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0387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A5670-03A9-A2C2-80ED-64CD21FF0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4FA92C3-5C3C-A833-358E-B7A929A17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2CF8EC3-A293-B9ED-3810-F7BEA1466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Der arbejder forskellige faglærte mennesker i køkkenet.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Det kan fx være ernæringsassistenter og køkkenmedarbejdere.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dirty="0"/>
              <a:t>De har uddannelser, hvor de arbejder med mad, ernæring, hygiejne og fødevaresikkerhed – og samarbejde i en travl hverdag.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8CC7113-C4F0-14DA-A04A-E3E3BE0CA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647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2401F-C42F-262B-3470-1EEA60081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52F850DF-1A94-7B65-3583-D55264B42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9DC7738-A8D2-0C96-1980-CE69B2961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Arbejdet i en køkkenet handler ikke kun om at lave maden.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Der er også planlægning, samarbejde, kundekontakt, rengøring og mange faste rutiner. </a:t>
            </a:r>
          </a:p>
          <a:p>
            <a:r>
              <a:rPr lang="da-DK" dirty="0"/>
              <a:t>Alle opgaver hænger sammen, og hvis noget ikke fungerer, påvirker det de andre – derfor er planlægning og struktur vigtigt i køkkenet.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0047156-D2E3-23E0-4687-04808B81E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5936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D1961-A7FA-1772-4D5E-C783C4135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4764B29-CA31-F931-E1C6-33C115D00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8DA7635-4F63-2203-2D3E-D3882331F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En arbejdsdag i køkkenet starter ofte tidligt.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Der er faste tidspunkter, hvor maden skal være klar.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Det kræver planlægning og godt samarbejde, fordi mange mennesker er afhængige af, at arbejdet bliver gjort rigtigt og til tiden.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62E68F9-57C4-EC21-E85F-4E6D400E1C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2774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AB8BD-B95E-A001-75AD-8D7F88929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7FE7C93-A599-451E-872E-D89A65FA9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E2B2764-D6EC-E600-6D91-8EC5DC0DA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Køkkenet er en vigtig del af hverdagen på sygehuset.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Maden har betydning for både trivsel og energi, og arbejdet i køkkenet er med til at få sygehuset til at fungere.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Det er et job med ansvar og faglighed.</a:t>
            </a:r>
          </a:p>
          <a:p>
            <a:pPr fontAlgn="t">
              <a:lnSpc>
                <a:spcPts val="1500"/>
              </a:lnSpc>
              <a:buNone/>
            </a:pPr>
            <a:endParaRPr lang="da-DK" b="0" i="0" dirty="0">
              <a:effectLst/>
              <a:latin typeface="Segoe UI" panose="020B0502040204020203" pitchFamily="34" charset="0"/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B19839E-C534-C7B7-12CE-6C938847B1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363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200" y="2980800"/>
            <a:ext cx="8868514" cy="1080000"/>
          </a:xfrm>
        </p:spPr>
        <p:txBody>
          <a:bodyPr anchor="t"/>
          <a:lstStyle>
            <a:lvl1pPr algn="l">
              <a:defRPr sz="6600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00" y="533990"/>
            <a:ext cx="9144000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8534E40B-D120-400A-B347-AFFB07458E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443763" cy="3960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21940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A351341F-D8BA-4045-A6EE-626A054E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710093" cy="360699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348753"/>
            <a:ext cx="9614100" cy="663389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69938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A351341F-D8BA-4045-A6EE-626A054E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568050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5"/>
            <a:ext cx="9614100" cy="30569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552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C1EA109F-B9C4-4828-BAAB-F7ADEEA8D7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ladsholder til billede 10">
            <a:extLst>
              <a:ext uri="{FF2B5EF4-FFF2-40B4-BE49-F238E27FC236}">
                <a16:creationId xmlns:a16="http://schemas.microsoft.com/office/drawing/2014/main" id="{C918915E-BEE7-4BB1-B9B5-5DDCA1742F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588" y="274918"/>
            <a:ext cx="5573043" cy="475407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1E7F6D1B-2ABC-404B-BFB9-1BEFD3C47F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934320" cy="32518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391" y="1264024"/>
            <a:ext cx="4494129" cy="599294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391" y="1990165"/>
            <a:ext cx="4494130" cy="3917576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0781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7B1CAA2-16DD-465F-A582-F211F63FB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8A7EE368-4678-41B7-A5F2-DA495F0207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1478" y="237600"/>
            <a:ext cx="5573043" cy="479590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0497" y="1264024"/>
            <a:ext cx="4494129" cy="609600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30496" y="1990165"/>
            <a:ext cx="4494130" cy="377414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3779EDFF-C8A4-4FB0-A09B-09A724AD5C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8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6EC7B464-B280-4821-B4B2-E85BE9BC2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9825" y="2169459"/>
            <a:ext cx="8470269" cy="674541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9826" y="3056965"/>
            <a:ext cx="8470268" cy="295835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51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46FCC4F9-91E8-4EDA-9CEB-B0110CC4CB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4920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75F5711D-346C-4581-8A5A-541BDA989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D5F5DBE-19F4-4E1B-BB7A-841203137F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974" y="0"/>
            <a:ext cx="4700026" cy="53433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2"/>
              <a:gd name="connsiteX1" fmla="*/ 10000 w 10000"/>
              <a:gd name="connsiteY1" fmla="*/ 0 h 10002"/>
              <a:gd name="connsiteX2" fmla="*/ 10000 w 10000"/>
              <a:gd name="connsiteY2" fmla="*/ 10000 h 10002"/>
              <a:gd name="connsiteX3" fmla="*/ 8398 w 10000"/>
              <a:gd name="connsiteY3" fmla="*/ 10002 h 10002"/>
              <a:gd name="connsiteX4" fmla="*/ 0 w 10000"/>
              <a:gd name="connsiteY4" fmla="*/ 10000 h 10002"/>
              <a:gd name="connsiteX5" fmla="*/ 0 w 10000"/>
              <a:gd name="connsiteY5" fmla="*/ 0 h 1000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445 w 10000"/>
              <a:gd name="connsiteY3" fmla="*/ 9268 h 10000"/>
              <a:gd name="connsiteX4" fmla="*/ 0 w 10000"/>
              <a:gd name="connsiteY4" fmla="*/ 10000 h 10000"/>
              <a:gd name="connsiteX5" fmla="*/ 0 w 10000"/>
              <a:gd name="connsiteY5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945 w 10000"/>
              <a:gd name="connsiteY3" fmla="*/ 9597 h 10000"/>
              <a:gd name="connsiteX4" fmla="*/ 8445 w 10000"/>
              <a:gd name="connsiteY4" fmla="*/ 9268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6984 w 10008"/>
              <a:gd name="connsiteY5" fmla="*/ 9385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21 w 10008"/>
              <a:gd name="connsiteY6" fmla="*/ 992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241 w 10008"/>
              <a:gd name="connsiteY9" fmla="*/ 9899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891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9934"/>
              <a:gd name="connsiteX1" fmla="*/ 10000 w 10008"/>
              <a:gd name="connsiteY1" fmla="*/ 0 h 9934"/>
              <a:gd name="connsiteX2" fmla="*/ 10008 w 10008"/>
              <a:gd name="connsiteY2" fmla="*/ 9904 h 9934"/>
              <a:gd name="connsiteX3" fmla="*/ 9125 w 10008"/>
              <a:gd name="connsiteY3" fmla="*/ 9720 h 9934"/>
              <a:gd name="connsiteX4" fmla="*/ 8445 w 10008"/>
              <a:gd name="connsiteY4" fmla="*/ 9268 h 9934"/>
              <a:gd name="connsiteX5" fmla="*/ 7117 w 10008"/>
              <a:gd name="connsiteY5" fmla="*/ 9934 h 9934"/>
              <a:gd name="connsiteX6" fmla="*/ 5937 w 10008"/>
              <a:gd name="connsiteY6" fmla="*/ 9467 h 9934"/>
              <a:gd name="connsiteX7" fmla="*/ 4468 w 10008"/>
              <a:gd name="connsiteY7" fmla="*/ 9529 h 9934"/>
              <a:gd name="connsiteX8" fmla="*/ 3226 w 10008"/>
              <a:gd name="connsiteY8" fmla="*/ 9858 h 9934"/>
              <a:gd name="connsiteX9" fmla="*/ 2436 w 10008"/>
              <a:gd name="connsiteY9" fmla="*/ 9227 h 9934"/>
              <a:gd name="connsiteX10" fmla="*/ 1062 w 10008"/>
              <a:gd name="connsiteY10" fmla="*/ 8891 h 9934"/>
              <a:gd name="connsiteX11" fmla="*/ 0 w 10008"/>
              <a:gd name="connsiteY11" fmla="*/ 9431 h 9934"/>
              <a:gd name="connsiteX12" fmla="*/ 0 w 10008"/>
              <a:gd name="connsiteY12" fmla="*/ 0 h 9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8" h="9934">
                <a:moveTo>
                  <a:pt x="0" y="0"/>
                </a:moveTo>
                <a:lnTo>
                  <a:pt x="10000" y="0"/>
                </a:lnTo>
                <a:cubicBezTo>
                  <a:pt x="10003" y="3301"/>
                  <a:pt x="10005" y="6603"/>
                  <a:pt x="10008" y="9904"/>
                </a:cubicBezTo>
                <a:lnTo>
                  <a:pt x="9125" y="9720"/>
                </a:lnTo>
                <a:lnTo>
                  <a:pt x="8445" y="9268"/>
                </a:lnTo>
                <a:lnTo>
                  <a:pt x="7117" y="9934"/>
                </a:lnTo>
                <a:lnTo>
                  <a:pt x="5937" y="9467"/>
                </a:lnTo>
                <a:lnTo>
                  <a:pt x="4468" y="9529"/>
                </a:lnTo>
                <a:lnTo>
                  <a:pt x="3226" y="9858"/>
                </a:lnTo>
                <a:lnTo>
                  <a:pt x="2436" y="9227"/>
                </a:lnTo>
                <a:lnTo>
                  <a:pt x="1062" y="8891"/>
                </a:lnTo>
                <a:lnTo>
                  <a:pt x="0" y="943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5084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BD39366-702A-48EF-A190-A33B83C9D618}"/>
              </a:ext>
            </a:extLst>
          </p:cNvPr>
          <p:cNvSpPr/>
          <p:nvPr userDrawn="1"/>
        </p:nvSpPr>
        <p:spPr>
          <a:xfrm>
            <a:off x="7479659" y="0"/>
            <a:ext cx="4712341" cy="687311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dirty="0"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  <p:sp>
        <p:nvSpPr>
          <p:cNvPr id="10" name="Pladsholder til tekst 2">
            <a:extLst>
              <a:ext uri="{FF2B5EF4-FFF2-40B4-BE49-F238E27FC236}">
                <a16:creationId xmlns:a16="http://schemas.microsoft.com/office/drawing/2014/main" id="{33E3ADCA-C1FB-45D9-8D75-F1272071600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148918" y="2496555"/>
            <a:ext cx="3526721" cy="3014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FontTx/>
              <a:buNone/>
              <a:defRPr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Rediger typografien i masterens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F3D64B16-C036-42AA-9D4D-780CD4E32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639" y="6025976"/>
            <a:ext cx="828000" cy="332101"/>
          </a:xfrm>
          <a:prstGeom prst="rect">
            <a:avLst/>
          </a:prstGeom>
        </p:spPr>
      </p:pic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E0C2687-EC0B-4310-9BF8-235999D6F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48919" y="1948800"/>
            <a:ext cx="3034792" cy="38672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latin typeface="K2D" panose="00000500000000000000" pitchFamily="2" charset="-34"/>
                <a:cs typeface="K2D" panose="00000500000000000000" pitchFamily="2" charset="-34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a-DK" dirty="0"/>
              <a:t>Skriv undertitel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45061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897558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686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E16421F2-BDA5-483C-898D-FF381557C9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8" name="Pladsholder til tekst 9">
            <a:extLst>
              <a:ext uri="{FF2B5EF4-FFF2-40B4-BE49-F238E27FC236}">
                <a16:creationId xmlns:a16="http://schemas.microsoft.com/office/drawing/2014/main" id="{84ADC745-324C-4A30-991E-E0750C0ADE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200" y="6120000"/>
            <a:ext cx="5056322" cy="3321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755134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6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3697B08D-C195-4182-ADD8-35B157FFD0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E7DD1CC2-B7B2-4F08-9A5B-65A9A09EA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200" y="6119999"/>
            <a:ext cx="5065200" cy="41396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978070"/>
            <a:ext cx="3921059" cy="648000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853169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5685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216B3EB0-9F03-40A5-A1E2-BFB919D729E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076" y="2232000"/>
            <a:ext cx="7808492" cy="899327"/>
          </a:xfrm>
        </p:spPr>
        <p:txBody>
          <a:bodyPr anchor="t"/>
          <a:lstStyle>
            <a:lvl1pPr algn="l">
              <a:defRPr sz="6600">
                <a:solidFill>
                  <a:schemeClr val="accent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4" name="Pladsholder til tekst 9">
            <a:extLst>
              <a:ext uri="{FF2B5EF4-FFF2-40B4-BE49-F238E27FC236}">
                <a16:creationId xmlns:a16="http://schemas.microsoft.com/office/drawing/2014/main" id="{0F03B564-F818-4EFC-96BB-AEB916065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23662" cy="31631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160855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659756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0" name="Billede 9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3045FD3D-780E-474F-8E8E-387081FED8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7" name="Pladsholder til tekst 9">
            <a:extLst>
              <a:ext uri="{FF2B5EF4-FFF2-40B4-BE49-F238E27FC236}">
                <a16:creationId xmlns:a16="http://schemas.microsoft.com/office/drawing/2014/main" id="{81044CC2-E6E1-4A79-92CE-A6DE822B3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367041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978070"/>
            <a:ext cx="3921059" cy="648000"/>
          </a:xfrm>
        </p:spPr>
        <p:txBody>
          <a:bodyPr tIns="46800" anchor="t"/>
          <a:lstStyle>
            <a:lvl1pPr algn="l">
              <a:defRPr sz="4000" b="1">
                <a:solidFill>
                  <a:schemeClr val="accent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7"/>
            <a:ext cx="3921060" cy="387092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solidFill>
                  <a:schemeClr val="accent2"/>
                </a:solidFill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>
                <a:solidFill>
                  <a:schemeClr val="accent2"/>
                </a:solidFill>
              </a:defRPr>
            </a:lvl2pPr>
            <a:lvl3pPr marL="452690" indent="0">
              <a:buFontTx/>
              <a:buNone/>
              <a:defRPr sz="2000">
                <a:solidFill>
                  <a:schemeClr val="accent2"/>
                </a:solidFill>
              </a:defRPr>
            </a:lvl3pPr>
            <a:lvl4pPr marL="679035" indent="0">
              <a:buFontTx/>
              <a:buNone/>
              <a:defRPr sz="2000">
                <a:solidFill>
                  <a:schemeClr val="accent2"/>
                </a:solidFill>
              </a:defRPr>
            </a:lvl4pPr>
            <a:lvl5pPr marL="905380" indent="0">
              <a:buFontTx/>
              <a:buNone/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8331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F8BCB97-90D0-4D5A-BFFB-59B1541AF6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01F66CE-7753-4482-9363-7943C51E5F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" y="333"/>
            <a:ext cx="12190815" cy="68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6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E872564E-AE81-4082-B4E9-5EFEA1FC9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23662" cy="369577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1574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685616C3-81F0-4236-B8FD-CCA45C5C1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56827" cy="37845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2906210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5BE288D-D5D1-457A-951A-4460B8BB5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F76CC09D-2E8A-4160-9B0E-AEDC417FB3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5029689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43187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8A44A-05AE-4565-B6C8-E163B031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EB0726E-BAE7-4AD0-A97F-D0200293B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7911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42D0F3E-41BA-4EEC-BAD5-20408E720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7" y="365134"/>
            <a:ext cx="2628900" cy="581183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1356364-0730-46B1-9AFD-61F566D1F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7" y="365134"/>
            <a:ext cx="7734300" cy="581183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41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A1482801-5B44-B7CA-2C4F-CA46B91EA5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8"/>
            <a:ext cx="9606900" cy="58270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1" y="1210236"/>
            <a:ext cx="9614100" cy="43233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763359" cy="37845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87615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C36E812D-9135-45B5-8B8D-D300B7663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887647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935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8"/>
            <a:ext cx="9606900" cy="58270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1" y="1210236"/>
            <a:ext cx="9614100" cy="43233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D3BDFA6D-7882-40F4-A389-EC3B43D29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976423" cy="33210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8875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3802" cy="546847"/>
          </a:xfrm>
        </p:spPr>
        <p:txBody>
          <a:bodyPr tIns="36000" anchor="t"/>
          <a:lstStyle>
            <a:lvl1pPr algn="l">
              <a:defRPr sz="4000" b="1">
                <a:solidFill>
                  <a:schemeClr val="bg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3802" cy="426956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2"/>
                </a:solidFill>
              </a:defRPr>
            </a:lvl1pPr>
            <a:lvl2pPr marL="226345" indent="0">
              <a:buFontTx/>
              <a:buNone/>
              <a:defRPr sz="2400">
                <a:solidFill>
                  <a:schemeClr val="bg2"/>
                </a:solidFill>
              </a:defRPr>
            </a:lvl2pPr>
            <a:lvl3pPr marL="452690" indent="0">
              <a:buFontTx/>
              <a:buNone/>
              <a:defRPr sz="2400">
                <a:solidFill>
                  <a:schemeClr val="bg2"/>
                </a:solidFill>
              </a:defRPr>
            </a:lvl3pPr>
            <a:lvl4pPr marL="679035" indent="0">
              <a:buFontTx/>
              <a:buNone/>
              <a:defRPr sz="2400">
                <a:solidFill>
                  <a:schemeClr val="bg2"/>
                </a:solidFill>
              </a:defRPr>
            </a:lvl4pPr>
            <a:lvl5pPr marL="905380" indent="0">
              <a:buFontTx/>
              <a:buNone/>
              <a:defRPr sz="2400">
                <a:solidFill>
                  <a:schemeClr val="bg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B0BE3ED7-5E16-4899-AF16-30392544FD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C9DEC187-92B0-4AC2-B6F0-10D47BB0E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807748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92541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10ED372-47B2-4A33-AEFA-182E2072B2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639" y="6025976"/>
            <a:ext cx="828000" cy="332101"/>
          </a:xfrm>
          <a:prstGeom prst="rect">
            <a:avLst/>
          </a:prstGeom>
        </p:spPr>
      </p:pic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5156109B-6456-499C-826A-F40323EF84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6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576853 h 6858000"/>
              <a:gd name="connsiteX5" fmla="*/ 4802244 w 12192000"/>
              <a:gd name="connsiteY5" fmla="*/ 5576853 h 6858000"/>
              <a:gd name="connsiteX6" fmla="*/ 4802244 w 12192000"/>
              <a:gd name="connsiteY6" fmla="*/ 1281146 h 6858000"/>
              <a:gd name="connsiteX7" fmla="*/ 0 w 12192000"/>
              <a:gd name="connsiteY7" fmla="*/ 12811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76853"/>
                </a:lnTo>
                <a:lnTo>
                  <a:pt x="4802244" y="5576853"/>
                </a:lnTo>
                <a:lnTo>
                  <a:pt x="4802244" y="1281146"/>
                </a:lnTo>
                <a:lnTo>
                  <a:pt x="0" y="128114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da-DK" dirty="0"/>
              <a:t>Klik på ikonet for at indsætte et billede – husk Vejle Logo skal være på billede – det på skærmen overskrives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1C5982-26D2-4A3E-8F05-EBC8880D0FB4}"/>
              </a:ext>
            </a:extLst>
          </p:cNvPr>
          <p:cNvSpPr/>
          <p:nvPr userDrawn="1"/>
        </p:nvSpPr>
        <p:spPr>
          <a:xfrm>
            <a:off x="-13157" y="1281147"/>
            <a:ext cx="4854872" cy="42957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8118" y="2988000"/>
            <a:ext cx="4079686" cy="1672863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7" y="2196000"/>
            <a:ext cx="4079686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3D1827FE-AA93-45B2-8B48-508F2502D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854871" cy="33210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6959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pattedyr, silhuet&#10;&#10;Automatisk genereret beskrivelse">
            <a:extLst>
              <a:ext uri="{FF2B5EF4-FFF2-40B4-BE49-F238E27FC236}">
                <a16:creationId xmlns:a16="http://schemas.microsoft.com/office/drawing/2014/main" id="{9DBD57F9-0518-4949-85B3-08E7E54B9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56827" cy="27192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392644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pattedyr, silhuet&#10;&#10;Automatisk genereret beskrivelse">
            <a:extLst>
              <a:ext uri="{FF2B5EF4-FFF2-40B4-BE49-F238E27FC236}">
                <a16:creationId xmlns:a16="http://schemas.microsoft.com/office/drawing/2014/main" id="{9DBD57F9-0518-4949-85B3-08E7E54B9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74583" cy="38733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113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9A68C24-05B8-4F61-B52E-400785F9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33079"/>
            <a:ext cx="10515600" cy="1073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4134223-50C0-4BF1-AF33-00C04232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490537"/>
            <a:ext cx="10515600" cy="337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Klik for at redigere teksttypografierne i masteren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E80AD9-1793-4415-99EB-CCDB8E907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200" y="6093415"/>
            <a:ext cx="4727140" cy="252000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>
              <a:defRPr lang="da-DK" sz="1000" kern="0" spc="160" baseline="0" dirty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</a:lstStyle>
          <a:p>
            <a:pPr defTabSz="45269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</a:pPr>
            <a:endParaRPr lang="da-DK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1AA0E860-C464-4BB4-9374-6DF43923027B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86" r:id="rId3"/>
    <p:sldLayoutId id="2147483676" r:id="rId4"/>
    <p:sldLayoutId id="2147483682" r:id="rId5"/>
    <p:sldLayoutId id="2147483683" r:id="rId6"/>
    <p:sldLayoutId id="2147483662" r:id="rId7"/>
    <p:sldLayoutId id="2147483663" r:id="rId8"/>
    <p:sldLayoutId id="2147483684" r:id="rId9"/>
    <p:sldLayoutId id="2147483664" r:id="rId10"/>
    <p:sldLayoutId id="2147483685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3" r:id="rId18"/>
    <p:sldLayoutId id="2147483674" r:id="rId19"/>
    <p:sldLayoutId id="2147483678" r:id="rId20"/>
    <p:sldLayoutId id="2147483671" r:id="rId21"/>
    <p:sldLayoutId id="2147483672" r:id="rId22"/>
    <p:sldLayoutId id="2147483655" r:id="rId23"/>
    <p:sldLayoutId id="2147483677" r:id="rId24"/>
    <p:sldLayoutId id="2147483681" r:id="rId25"/>
    <p:sldLayoutId id="2147483658" r:id="rId26"/>
    <p:sldLayoutId id="2147483659" r:id="rId27"/>
  </p:sldLayoutIdLst>
  <p:txStyles>
    <p:titleStyle>
      <a:lvl1pPr algn="l" defTabSz="452691" rtl="0" eaLnBrk="1" latinLnBrk="0" hangingPunct="1">
        <a:lnSpc>
          <a:spcPct val="90000"/>
        </a:lnSpc>
        <a:spcBef>
          <a:spcPct val="0"/>
        </a:spcBef>
        <a:buNone/>
        <a:defRPr lang="da-DK" sz="4000" b="1" kern="1200" dirty="0">
          <a:solidFill>
            <a:schemeClr val="tx2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0" indent="0" algn="l" defTabSz="452691" rtl="0" eaLnBrk="1" latinLnBrk="0" hangingPunct="1">
        <a:lnSpc>
          <a:spcPct val="100000"/>
        </a:lnSpc>
        <a:spcBef>
          <a:spcPts val="496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1pPr>
      <a:lvl2pPr marL="22634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2pPr>
      <a:lvl3pPr marL="45269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3pPr>
      <a:lvl4pPr marL="67903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4pPr>
      <a:lvl5pPr marL="90538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5pPr>
      <a:lvl6pPr marL="124489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47124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69758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92393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1pPr>
      <a:lvl2pPr marL="22634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2pPr>
      <a:lvl3pPr marL="45269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3pPr>
      <a:lvl4pPr marL="679038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4pPr>
      <a:lvl5pPr marL="90538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5pPr>
      <a:lvl6pPr marL="113172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35807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584415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81076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hyperlink" Target="https://www.vejleskills.dk/projects/vejle-sygehus" TargetMode="Externa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5DCF60-211D-41D7-9DBA-E0E4728EE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0727" y="232386"/>
            <a:ext cx="9547872" cy="622130"/>
          </a:xfrm>
        </p:spPr>
        <p:txBody>
          <a:bodyPr/>
          <a:lstStyle/>
          <a:p>
            <a:r>
              <a:rPr lang="da-DK" sz="6600" dirty="0">
                <a:solidFill>
                  <a:schemeClr val="tx1"/>
                </a:solidFill>
                <a:latin typeface="K2D"/>
                <a:cs typeface="K2D"/>
              </a:rPr>
              <a:t>Vejle Sygehus’</a:t>
            </a:r>
            <a:br>
              <a:rPr lang="da-DK" sz="3600" dirty="0"/>
            </a:br>
            <a:r>
              <a:rPr lang="da-DK" sz="6600" dirty="0">
                <a:solidFill>
                  <a:schemeClr val="tx1"/>
                </a:solidFill>
                <a:latin typeface="K2D"/>
                <a:cs typeface="K2D"/>
              </a:rPr>
              <a:t>køkken</a:t>
            </a:r>
            <a:br>
              <a:rPr lang="da-DK" sz="4800" i="1" dirty="0"/>
            </a:br>
            <a:r>
              <a:rPr lang="da-DK" sz="1800" i="1" dirty="0">
                <a:solidFill>
                  <a:schemeClr val="tx1"/>
                </a:solidFill>
                <a:latin typeface="K2D"/>
                <a:cs typeface="K2D"/>
              </a:rPr>
              <a:t>En arbejdsplads med mange funktioner</a:t>
            </a:r>
            <a:endParaRPr lang="da-DK" sz="3200" i="1">
              <a:solidFill>
                <a:schemeClr val="tx1"/>
              </a:solidFill>
              <a:latin typeface="K2D"/>
              <a:cs typeface="K2D"/>
            </a:endParaRP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7735652B-E444-E086-5349-DE56D402C4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5000" cy="26924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>
            <a:hlinkClick r:id="rId5"/>
            <a:extLst>
              <a:ext uri="{FF2B5EF4-FFF2-40B4-BE49-F238E27FC236}">
                <a16:creationId xmlns:a16="http://schemas.microsoft.com/office/drawing/2014/main" id="{1DC386B4-6225-E80B-8D84-7DA8980EB7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5271" y="2794733"/>
            <a:ext cx="3105150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95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C0FBDCC2-A067-20A1-4016-C395912CE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Hvad er Vejle Sygehus?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70FA7F66-610F-1C28-EB66-9A8CE10EDD76}"/>
              </a:ext>
            </a:extLst>
          </p:cNvPr>
          <p:cNvSpPr txBox="1"/>
          <p:nvPr/>
        </p:nvSpPr>
        <p:spPr>
          <a:xfrm>
            <a:off x="430705" y="3069771"/>
            <a:ext cx="7053943" cy="1844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Et hospital i Region Syddanmark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Behandler patienter døgnet rundt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Mange mennesker på arbejde hver dag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6CCE4C14-ED13-7C8E-A6BD-C0BDD1DB3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422" y="342000"/>
            <a:ext cx="2719873" cy="362649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93D5866B-F237-B3C6-DDC0-027817D7E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6" r="8877"/>
          <a:stretch>
            <a:fillRect/>
          </a:stretch>
        </p:blipFill>
        <p:spPr>
          <a:xfrm>
            <a:off x="6416040" y="4136070"/>
            <a:ext cx="3504263" cy="242620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3D15ED27-A431-83A2-16FF-3CBEE5F766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0" r="6299"/>
          <a:stretch>
            <a:fillRect/>
          </a:stretch>
        </p:blipFill>
        <p:spPr>
          <a:xfrm>
            <a:off x="5853685" y="1422000"/>
            <a:ext cx="3044952" cy="228889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" name="ShortImageCaption s2 p7"/>
          <p:cNvSpPr txBox="1">
            <a:spLocks/>
          </p:cNvSpPr>
          <p:nvPr/>
        </p:nvSpPr>
        <p:spPr>
          <a:xfrm>
            <a:off x="5853685" y="3742899"/>
            <a:ext cx="3044952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>
                <a:solidFill>
                  <a:srgbClr val="57256E"/>
                </a:solidFill>
                <a:latin typeface="K2D"/>
              </a:rPr>
              <a:t>Mand i sygeseng</a:t>
            </a:r>
          </a:p>
        </p:txBody>
      </p:sp>
      <p:sp>
        <p:nvSpPr>
          <p:cNvPr id="18" name="ShortImageCaption s2 p3"/>
          <p:cNvSpPr txBox="1">
            <a:spLocks/>
          </p:cNvSpPr>
          <p:nvPr/>
        </p:nvSpPr>
        <p:spPr>
          <a:xfrm>
            <a:off x="9041422" y="4000500"/>
            <a:ext cx="2719873" cy="215444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 dirty="0">
                <a:solidFill>
                  <a:srgbClr val="57256E"/>
                </a:solidFill>
                <a:latin typeface="K2D"/>
              </a:rPr>
              <a:t>Reception</a:t>
            </a:r>
          </a:p>
        </p:txBody>
      </p:sp>
      <p:sp>
        <p:nvSpPr>
          <p:cNvPr id="19" name="ShortImageCaption s2 p5"/>
          <p:cNvSpPr txBox="1"/>
          <p:nvPr/>
        </p:nvSpPr>
        <p:spPr>
          <a:xfrm>
            <a:off x="6416040" y="6565392"/>
            <a:ext cx="3504263" cy="215444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>
                <a:solidFill>
                  <a:srgbClr val="57256E"/>
                </a:solidFill>
                <a:latin typeface="K2D"/>
              </a:rPr>
              <a:t>Sundhedspersonale</a:t>
            </a:r>
          </a:p>
        </p:txBody>
      </p:sp>
    </p:spTree>
    <p:extLst>
      <p:ext uri="{BB962C8B-B14F-4D97-AF65-F5344CB8AC3E}">
        <p14:creationId xmlns:p14="http://schemas.microsoft.com/office/powerpoint/2010/main" val="1436426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FAF7D-9CD1-5E10-5CBF-DF66CD696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54F2A223-8837-026C-4F9B-AA3FCC99B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10724976" cy="1080000"/>
          </a:xfrm>
        </p:spPr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Hvad er et sygehuskøkken?</a:t>
            </a:r>
            <a:br>
              <a:rPr lang="da-DK" dirty="0">
                <a:solidFill>
                  <a:schemeClr val="tx1"/>
                </a:solidFill>
              </a:rPr>
            </a:b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390E90AE-9AA3-3B99-5E42-A0048DC856F9}"/>
              </a:ext>
            </a:extLst>
          </p:cNvPr>
          <p:cNvSpPr txBox="1"/>
          <p:nvPr/>
        </p:nvSpPr>
        <p:spPr>
          <a:xfrm>
            <a:off x="430704" y="2675333"/>
            <a:ext cx="63354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Køkkenet opgaver: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Producerer og serverer mad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Servicerer </a:t>
            </a:r>
          </a:p>
          <a:p>
            <a:pPr marL="1035500" lvl="1" indent="-342900"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Ansatte </a:t>
            </a:r>
          </a:p>
          <a:p>
            <a:pPr marL="1035500" lvl="1" indent="-342900"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Patienter</a:t>
            </a:r>
          </a:p>
          <a:p>
            <a:pPr marL="1035500" lvl="1" indent="-342900"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Pårørende</a:t>
            </a:r>
          </a:p>
          <a:p>
            <a:pPr marL="1035500" lvl="1" indent="-342900"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Gæster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5567D58-C390-E6DA-A75E-14F5B250E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80810" y="1012268"/>
            <a:ext cx="4434840" cy="33261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6029BDC9-3217-80F2-8CA1-D307960D3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941" y="2302327"/>
            <a:ext cx="3022795" cy="403405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" name="ShortImageCaption s3 p5"/>
          <p:cNvSpPr txBox="1">
            <a:spLocks/>
          </p:cNvSpPr>
          <p:nvPr/>
        </p:nvSpPr>
        <p:spPr>
          <a:xfrm>
            <a:off x="8122920" y="4796741"/>
            <a:ext cx="4069080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 dirty="0">
                <a:solidFill>
                  <a:srgbClr val="57256E"/>
                </a:solidFill>
                <a:latin typeface="K2D"/>
              </a:rPr>
              <a:t>Produktionskøkken</a:t>
            </a:r>
          </a:p>
        </p:txBody>
      </p:sp>
      <p:sp>
        <p:nvSpPr>
          <p:cNvPr id="15" name="ShortImageCaption s3 p4"/>
          <p:cNvSpPr txBox="1">
            <a:spLocks/>
          </p:cNvSpPr>
          <p:nvPr/>
        </p:nvSpPr>
        <p:spPr>
          <a:xfrm>
            <a:off x="5039941" y="6368388"/>
            <a:ext cx="3022795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>
                <a:solidFill>
                  <a:srgbClr val="57256E"/>
                </a:solidFill>
                <a:latin typeface="K2D"/>
              </a:rPr>
              <a:t>Madproduktion</a:t>
            </a:r>
          </a:p>
        </p:txBody>
      </p:sp>
    </p:spTree>
    <p:extLst>
      <p:ext uri="{BB962C8B-B14F-4D97-AF65-F5344CB8AC3E}">
        <p14:creationId xmlns:p14="http://schemas.microsoft.com/office/powerpoint/2010/main" val="3876297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B5ACF-A63E-26D2-535F-A507B99B6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3CBEB363-1EBA-550C-827A-E6F427DEE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Hvem arbejder i køkkenet?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CED6BFB4-329B-88A3-93E0-D6953AB985E6}"/>
              </a:ext>
            </a:extLst>
          </p:cNvPr>
          <p:cNvSpPr txBox="1"/>
          <p:nvPr/>
        </p:nvSpPr>
        <p:spPr>
          <a:xfrm>
            <a:off x="430705" y="2675333"/>
            <a:ext cx="6335486" cy="2460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Job og fag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Ernæringsassistenter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Køkkenmedarbejdere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Service- og produktionspersonale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251856D-9FD5-86DD-EE2F-8ACC6A773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174" y="342000"/>
            <a:ext cx="3419120" cy="455657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37CD2ED7-EE14-E1F2-4550-F04A3378F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005" y="1869236"/>
            <a:ext cx="3054361" cy="407248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" name="ShortImageCaption s4 p7"/>
          <p:cNvSpPr txBox="1">
            <a:spLocks/>
          </p:cNvSpPr>
          <p:nvPr/>
        </p:nvSpPr>
        <p:spPr>
          <a:xfrm>
            <a:off x="8342174" y="4930575"/>
            <a:ext cx="3419120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>
                <a:solidFill>
                  <a:srgbClr val="57256E"/>
                </a:solidFill>
                <a:latin typeface="K2D"/>
              </a:rPr>
              <a:t>Køkkenpersonale</a:t>
            </a:r>
          </a:p>
        </p:txBody>
      </p:sp>
      <p:sp>
        <p:nvSpPr>
          <p:cNvPr id="15" name="ShortImageCaption s4 p10"/>
          <p:cNvSpPr txBox="1">
            <a:spLocks/>
          </p:cNvSpPr>
          <p:nvPr/>
        </p:nvSpPr>
        <p:spPr>
          <a:xfrm>
            <a:off x="5075005" y="5973721"/>
            <a:ext cx="3054361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>
                <a:solidFill>
                  <a:srgbClr val="57256E"/>
                </a:solidFill>
                <a:latin typeface="K2D"/>
              </a:rPr>
              <a:t>Arbejde i køkkenet</a:t>
            </a:r>
          </a:p>
        </p:txBody>
      </p:sp>
    </p:spTree>
    <p:extLst>
      <p:ext uri="{BB962C8B-B14F-4D97-AF65-F5344CB8AC3E}">
        <p14:creationId xmlns:p14="http://schemas.microsoft.com/office/powerpoint/2010/main" val="425307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51482-5457-98FB-2F83-69A81D25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7B633784-4FF6-56F5-C9C0-5D410E31A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Et køkken er mere </a:t>
            </a:r>
            <a:br>
              <a:rPr lang="da-DK" dirty="0">
                <a:solidFill>
                  <a:schemeClr val="tx1"/>
                </a:solidFill>
              </a:rPr>
            </a:br>
            <a:r>
              <a:rPr lang="da-DK" dirty="0">
                <a:solidFill>
                  <a:schemeClr val="tx1"/>
                </a:solidFill>
              </a:rPr>
              <a:t>end ‘mad’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BE20B613-E019-3498-A5FE-2923ED9F1F38}"/>
              </a:ext>
            </a:extLst>
          </p:cNvPr>
          <p:cNvSpPr txBox="1"/>
          <p:nvPr/>
        </p:nvSpPr>
        <p:spPr>
          <a:xfrm>
            <a:off x="430705" y="2675333"/>
            <a:ext cx="6335486" cy="369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Arbejdsopgaver 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Planlægning af måltider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Forberedelse og produktion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Servering og kundekontakt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Rengøring og hygiejne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tx2"/>
              </a:solidFill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03C39F1-DD7B-9917-4C91-5E27DDD20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709" y="676169"/>
            <a:ext cx="3545586" cy="47274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CACF9B78-D098-0600-DF4E-D1B28DBBC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33786" y="2791813"/>
            <a:ext cx="4085617" cy="306421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" name="ShortImageCaption s5 p4"/>
          <p:cNvSpPr txBox="1">
            <a:spLocks/>
          </p:cNvSpPr>
          <p:nvPr/>
        </p:nvSpPr>
        <p:spPr>
          <a:xfrm>
            <a:off x="8549640" y="5435621"/>
            <a:ext cx="3063240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>
                <a:solidFill>
                  <a:srgbClr val="57256E"/>
                </a:solidFill>
                <a:latin typeface="K2D"/>
              </a:rPr>
              <a:t>Vogne med mad</a:t>
            </a:r>
          </a:p>
        </p:txBody>
      </p:sp>
      <p:sp>
        <p:nvSpPr>
          <p:cNvPr id="15" name="ShortImageCaption s5 p6"/>
          <p:cNvSpPr txBox="1">
            <a:spLocks/>
          </p:cNvSpPr>
          <p:nvPr/>
        </p:nvSpPr>
        <p:spPr>
          <a:xfrm>
            <a:off x="4375229" y="6262727"/>
            <a:ext cx="3840480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 dirty="0">
                <a:solidFill>
                  <a:srgbClr val="57256E"/>
                </a:solidFill>
                <a:latin typeface="K2D"/>
              </a:rPr>
              <a:t>Masseproduktion</a:t>
            </a:r>
          </a:p>
        </p:txBody>
      </p:sp>
    </p:spTree>
    <p:extLst>
      <p:ext uri="{BB962C8B-B14F-4D97-AF65-F5344CB8AC3E}">
        <p14:creationId xmlns:p14="http://schemas.microsoft.com/office/powerpoint/2010/main" val="884451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48D03-C378-D997-11A0-5825652C6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96277281-52DA-5248-4688-CF824D876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En almindelig dag i køkkenet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B886791-0FEA-6EE6-A534-6A116692BA19}"/>
              </a:ext>
            </a:extLst>
          </p:cNvPr>
          <p:cNvSpPr txBox="1"/>
          <p:nvPr/>
        </p:nvSpPr>
        <p:spPr>
          <a:xfrm>
            <a:off x="430705" y="2675333"/>
            <a:ext cx="4735655" cy="307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Arbejdsdagen starter tidligt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Maden skal være klar til bestemte tidspunkter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Mange mennesker skal serviceres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Samarbejde er afgørende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32251946-298D-793D-F82B-4995DFC27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41510" y="1081139"/>
            <a:ext cx="4251183" cy="318838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A27B1D11-7468-28FD-0D2D-2D6DE6938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7838" y="1843629"/>
            <a:ext cx="3184013" cy="425118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" name="ShortImageCaption s6 p6"/>
          <p:cNvSpPr txBox="1">
            <a:spLocks/>
          </p:cNvSpPr>
          <p:nvPr/>
        </p:nvSpPr>
        <p:spPr>
          <a:xfrm>
            <a:off x="8432800" y="4800924"/>
            <a:ext cx="3657600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 dirty="0">
                <a:solidFill>
                  <a:srgbClr val="57256E"/>
                </a:solidFill>
                <a:latin typeface="K2D"/>
              </a:rPr>
              <a:t>Måltidsvogne</a:t>
            </a:r>
          </a:p>
        </p:txBody>
      </p:sp>
      <p:sp>
        <p:nvSpPr>
          <p:cNvPr id="15" name="ShortImageCaption s6 p5"/>
          <p:cNvSpPr txBox="1">
            <a:spLocks/>
          </p:cNvSpPr>
          <p:nvPr/>
        </p:nvSpPr>
        <p:spPr>
          <a:xfrm>
            <a:off x="5147838" y="6126816"/>
            <a:ext cx="3184013" cy="215444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 dirty="0">
                <a:solidFill>
                  <a:srgbClr val="57256E"/>
                </a:solidFill>
                <a:latin typeface="K2D"/>
              </a:rPr>
              <a:t>Flotte anretninger</a:t>
            </a:r>
          </a:p>
        </p:txBody>
      </p:sp>
    </p:spTree>
    <p:extLst>
      <p:ext uri="{BB962C8B-B14F-4D97-AF65-F5344CB8AC3E}">
        <p14:creationId xmlns:p14="http://schemas.microsoft.com/office/powerpoint/2010/main" val="426244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167FD-F445-E487-65CA-90278BB0B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4DEF6548-0A07-39DD-B48D-AD4FF2CE7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Hvorfor er det en vigtig arbejdsplads?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EB1125FE-767B-A1C6-5EF2-92BF6CCCC612}"/>
              </a:ext>
            </a:extLst>
          </p:cNvPr>
          <p:cNvSpPr txBox="1"/>
          <p:nvPr/>
        </p:nvSpPr>
        <p:spPr>
          <a:xfrm>
            <a:off x="350521" y="2349830"/>
            <a:ext cx="4881959" cy="369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Køkkenet er en vigtig del af sygehusets hverdag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Maden har betydning for trivsel, energi og helbred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latin typeface="K2D" panose="00000500000000000000" pitchFamily="2" charset="-34"/>
                <a:cs typeface="K2D" panose="00000500000000000000" pitchFamily="2" charset="-34"/>
              </a:rPr>
              <a:t>Arbejdet kræver både faglighed og ansvar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4C713C3-81D2-059A-9443-971C8563C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14664" y="720682"/>
            <a:ext cx="3824721" cy="286854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185934FD-2124-AA6F-74CE-E1D3B818F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450" y="2349830"/>
            <a:ext cx="2926334" cy="389568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" name="ShortImageCaption s7 p4"/>
          <p:cNvSpPr txBox="1">
            <a:spLocks/>
          </p:cNvSpPr>
          <p:nvPr/>
        </p:nvSpPr>
        <p:spPr>
          <a:xfrm>
            <a:off x="8635384" y="4041639"/>
            <a:ext cx="3383280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 dirty="0">
                <a:solidFill>
                  <a:srgbClr val="57256E"/>
                </a:solidFill>
                <a:latin typeface="K2D"/>
              </a:rPr>
              <a:t>Klar til servering</a:t>
            </a:r>
          </a:p>
        </p:txBody>
      </p:sp>
      <p:sp>
        <p:nvSpPr>
          <p:cNvPr id="15" name="ShortImageCaption s7 p5"/>
          <p:cNvSpPr txBox="1">
            <a:spLocks/>
          </p:cNvSpPr>
          <p:nvPr/>
        </p:nvSpPr>
        <p:spPr>
          <a:xfrm>
            <a:off x="5599450" y="6277516"/>
            <a:ext cx="2926334" cy="256032"/>
          </a:xfrm>
          <a:prstGeom prst="rect">
            <a:avLst/>
          </a:prstGeom>
          <a:noFill/>
        </p:spPr>
        <p:txBody>
          <a:bodyPr wrap="square" lIns="9144" tIns="0" rIns="9144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da-DK" sz="1400" b="1">
                <a:solidFill>
                  <a:srgbClr val="57256E"/>
                </a:solidFill>
                <a:latin typeface="K2D"/>
              </a:rPr>
              <a:t>Portionsanretning</a:t>
            </a:r>
          </a:p>
        </p:txBody>
      </p:sp>
    </p:spTree>
    <p:extLst>
      <p:ext uri="{BB962C8B-B14F-4D97-AF65-F5344CB8AC3E}">
        <p14:creationId xmlns:p14="http://schemas.microsoft.com/office/powerpoint/2010/main" val="313243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ejle-Beige">
      <a:dk1>
        <a:srgbClr val="000000"/>
      </a:dk1>
      <a:lt1>
        <a:srgbClr val="F8F8F8"/>
      </a:lt1>
      <a:dk2>
        <a:srgbClr val="57256E"/>
      </a:dk2>
      <a:lt2>
        <a:srgbClr val="D8C5AF"/>
      </a:lt2>
      <a:accent1>
        <a:srgbClr val="57256E"/>
      </a:accent1>
      <a:accent2>
        <a:srgbClr val="D8C5AF"/>
      </a:accent2>
      <a:accent3>
        <a:srgbClr val="5A3836"/>
      </a:accent3>
      <a:accent4>
        <a:srgbClr val="E8E1D6"/>
      </a:accent4>
      <a:accent5>
        <a:srgbClr val="004143"/>
      </a:accent5>
      <a:accent6>
        <a:srgbClr val="F5AA35"/>
      </a:accent6>
      <a:hlink>
        <a:srgbClr val="23356E"/>
      </a:hlink>
      <a:folHlink>
        <a:srgbClr val="5725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smtClean="0">
            <a:latin typeface="K2D" panose="00000500000000000000" pitchFamily="2" charset="-34"/>
            <a:cs typeface="K2D" panose="00000500000000000000" pitchFamily="2" charset="-34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smtClean="0">
            <a:solidFill>
              <a:schemeClr val="tx2"/>
            </a:solidFill>
            <a:latin typeface="K2D" panose="00000500000000000000" pitchFamily="2" charset="-34"/>
            <a:cs typeface="K2D" panose="00000500000000000000" pitchFamily="2" charset="-34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eige Vejle Kommune.potx" id="{0ACD05FD-59B4-4824-A240-73A81E5EA991}" vid="{D259E4A8-41E2-4FA8-B39A-D0472525D99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Vejle-Erhverv</Template>
  <TotalTime>313</TotalTime>
  <Words>490</Words>
  <Application>Microsoft Office PowerPoint</Application>
  <PresentationFormat>Widescreen</PresentationFormat>
  <Paragraphs>77</Paragraphs>
  <Slides>7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3" baseType="lpstr">
      <vt:lpstr>K2D</vt:lpstr>
      <vt:lpstr>K2D Medium</vt:lpstr>
      <vt:lpstr>K2D Light</vt:lpstr>
      <vt:lpstr>Arial</vt:lpstr>
      <vt:lpstr>Segoe UI</vt:lpstr>
      <vt:lpstr>Office-tema</vt:lpstr>
      <vt:lpstr>Vejle Sygehus’ køkken En arbejdsplads med mange funktioner</vt:lpstr>
      <vt:lpstr>Hvad er Vejle Sygehus?</vt:lpstr>
      <vt:lpstr>Hvad er et sygehuskøkken? </vt:lpstr>
      <vt:lpstr>Hvem arbejder i køkkenet?</vt:lpstr>
      <vt:lpstr>Et køkken er mere  end ‘mad’</vt:lpstr>
      <vt:lpstr>En almindelig dag i køkkenet</vt:lpstr>
      <vt:lpstr>Hvorfor er det en vigtig arbejdsplads?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Agerskov Hviid Horsbøl  Sekretariat &amp; Plan  Børn og Unge  Vejle Kommune</dc:creator>
  <cp:lastModifiedBy>Karina Agerskov Hviid Horsbøl  Sekretariat &amp; Plan  Børn og Unge  Vejle Kommune</cp:lastModifiedBy>
  <cp:revision>12</cp:revision>
  <cp:lastPrinted>2021-06-14T08:20:05Z</cp:lastPrinted>
  <dcterms:created xsi:type="dcterms:W3CDTF">2026-04-10T10:32:13Z</dcterms:created>
  <dcterms:modified xsi:type="dcterms:W3CDTF">2026-08-10T12:06:50Z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5b2269d5-79bb-48ed-9191-3b8c1f84eb1d</vt:lpwstr>
  </property>
</Properties>
</file>